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70" r:id="rId12"/>
    <p:sldId id="271" r:id="rId13"/>
    <p:sldId id="274" r:id="rId14"/>
    <p:sldId id="275" r:id="rId15"/>
    <p:sldId id="276" r:id="rId16"/>
    <p:sldId id="277" r:id="rId17"/>
    <p:sldId id="278" r:id="rId1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-216" y="-6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312664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5559552"/>
            <a:ext cx="393192" cy="5486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559552"/>
            <a:ext cx="272491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Author: Ammarah Khan</a:t>
            </a:r>
            <a:endParaRPr lang="en-US" sz="1920" dirty="0"/>
          </a:p>
        </p:txBody>
      </p:sp>
      <p:sp>
        <p:nvSpPr>
          <p:cNvPr id="7" name="Text 1"/>
          <p:cNvSpPr/>
          <p:nvPr/>
        </p:nvSpPr>
        <p:spPr>
          <a:xfrm>
            <a:off x="1170432" y="5897880"/>
            <a:ext cx="2724912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10"/>
              </a:lnSpc>
              <a:buNone/>
            </a:pPr>
            <a:endParaRPr lang="en-US" sz="1150" dirty="0"/>
          </a:p>
        </p:txBody>
      </p:sp>
      <p:sp>
        <p:nvSpPr>
          <p:cNvPr id="8" name="Text 2"/>
          <p:cNvSpPr/>
          <p:nvPr/>
        </p:nvSpPr>
        <p:spPr>
          <a:xfrm>
            <a:off x="685800" y="42519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Sales Performance Dashboard</a:t>
            </a:r>
            <a:endParaRPr lang="en-US" sz="529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44"/>
            <a:ext cx="14630400" cy="82387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80686" y="71763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Regional </a:t>
            </a:r>
            <a:r>
              <a:rPr lang="en-US" sz="3840" dirty="0" smtClean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Analysis </a:t>
            </a:r>
            <a:r>
              <a:rPr lang="en-US" sz="2800" dirty="0" smtClean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</a:rPr>
              <a:t>of </a:t>
            </a:r>
            <a:r>
              <a:rPr lang="en-US" sz="1200" dirty="0" smtClean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</a:rPr>
              <a:t> </a:t>
            </a:r>
            <a:r>
              <a:rPr lang="en-US" sz="3600" b="1" dirty="0" smtClean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</a:rPr>
              <a:t>2023</a:t>
            </a:r>
            <a:endParaRPr lang="en-US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280686" y="1886673"/>
            <a:ext cx="8074152" cy="978408"/>
            <a:chOff x="685800" y="3346704"/>
            <a:chExt cx="8074152" cy="978408"/>
          </a:xfrm>
        </p:grpSpPr>
        <p:pic>
          <p:nvPicPr>
            <p:cNvPr id="4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3346704"/>
              <a:ext cx="5900195" cy="978408"/>
            </a:xfrm>
            <a:prstGeom prst="rect">
              <a:avLst/>
            </a:prstGeom>
          </p:spPr>
        </p:pic>
        <p:sp>
          <p:nvSpPr>
            <p:cNvPr id="7" name="Text 1"/>
            <p:cNvSpPr/>
            <p:nvPr/>
          </p:nvSpPr>
          <p:spPr>
            <a:xfrm>
              <a:off x="914400" y="3474720"/>
              <a:ext cx="7845552" cy="3108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920" dirty="0">
                  <a:solidFill>
                    <a:srgbClr val="000000"/>
                  </a:solidFill>
                  <a:latin typeface="思源黑体-思源黑体-SemiBold" pitchFamily="34" charset="0"/>
                  <a:ea typeface="思源黑体-思源黑体-SemiBold" pitchFamily="34" charset="-122"/>
                  <a:cs typeface="思源黑体-思源黑体-SemiBold" pitchFamily="34" charset="-120"/>
                </a:rPr>
                <a:t>Observation</a:t>
              </a:r>
              <a:endParaRPr lang="en-US" sz="1920" dirty="0"/>
            </a:p>
          </p:txBody>
        </p:sp>
        <p:sp>
          <p:nvSpPr>
            <p:cNvPr id="8" name="Text 2"/>
            <p:cNvSpPr/>
            <p:nvPr/>
          </p:nvSpPr>
          <p:spPr>
            <a:xfrm>
              <a:off x="914400" y="3959352"/>
              <a:ext cx="7845552" cy="2468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920"/>
                </a:lnSpc>
                <a:buNone/>
              </a:pPr>
              <a:r>
                <a:rPr lang="en-US" sz="1530" dirty="0">
                  <a:solidFill>
                    <a:srgbClr val="000000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 [Region </a:t>
              </a:r>
              <a:r>
                <a:rPr lang="en-US" sz="1530" dirty="0" smtClean="0">
                  <a:solidFill>
                    <a:srgbClr val="000000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SOUTH] </a:t>
              </a:r>
              <a:r>
                <a:rPr lang="en-US" sz="1530" dirty="0">
                  <a:solidFill>
                    <a:srgbClr val="000000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highest </a:t>
              </a:r>
              <a:r>
                <a:rPr lang="en-US" sz="1530" dirty="0" smtClean="0">
                  <a:solidFill>
                    <a:srgbClr val="000000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SALES</a:t>
              </a:r>
              <a:r>
                <a:rPr lang="en-US" sz="1530" dirty="0" smtClean="0">
                  <a:solidFill>
                    <a:srgbClr val="000000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; </a:t>
              </a:r>
              <a:r>
                <a:rPr lang="en-US" sz="1530" dirty="0">
                  <a:solidFill>
                    <a:srgbClr val="000000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[Region </a:t>
              </a:r>
              <a:r>
                <a:rPr lang="en-US" sz="1530" dirty="0" smtClean="0">
                  <a:solidFill>
                    <a:srgbClr val="000000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EAST] </a:t>
              </a:r>
              <a:r>
                <a:rPr lang="en-US" sz="1530" dirty="0">
                  <a:solidFill>
                    <a:srgbClr val="000000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lowest.</a:t>
              </a:r>
              <a:endParaRPr lang="en-US" sz="153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0686" y="3346704"/>
            <a:ext cx="8074152" cy="978408"/>
            <a:chOff x="685800" y="4526280"/>
            <a:chExt cx="8074152" cy="978408"/>
          </a:xfrm>
        </p:grpSpPr>
        <p:pic>
          <p:nvPicPr>
            <p:cNvPr id="5" name="Image 3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4526280"/>
              <a:ext cx="5900195" cy="978408"/>
            </a:xfrm>
            <a:prstGeom prst="rect">
              <a:avLst/>
            </a:prstGeom>
          </p:spPr>
        </p:pic>
        <p:sp>
          <p:nvSpPr>
            <p:cNvPr id="9" name="Text 3"/>
            <p:cNvSpPr/>
            <p:nvPr/>
          </p:nvSpPr>
          <p:spPr>
            <a:xfrm>
              <a:off x="914400" y="4654296"/>
              <a:ext cx="7845552" cy="3108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920" dirty="0">
                  <a:solidFill>
                    <a:srgbClr val="000000"/>
                  </a:solidFill>
                  <a:latin typeface="思源黑体-思源黑体-SemiBold" pitchFamily="34" charset="0"/>
                  <a:ea typeface="思源黑体-思源黑体-SemiBold" pitchFamily="34" charset="-122"/>
                  <a:cs typeface="思源黑体-思源黑体-SemiBold" pitchFamily="34" charset="-120"/>
                </a:rPr>
                <a:t>Recommendation</a:t>
              </a:r>
              <a:endParaRPr lang="en-US" sz="1920" dirty="0"/>
            </a:p>
          </p:txBody>
        </p:sp>
      </p:grpSp>
      <p:sp>
        <p:nvSpPr>
          <p:cNvPr id="10" name="Text 4"/>
          <p:cNvSpPr/>
          <p:nvPr/>
        </p:nvSpPr>
        <p:spPr>
          <a:xfrm>
            <a:off x="509286" y="3909060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Redirect advertising to underperforming regions.</a:t>
            </a:r>
            <a:endParaRPr lang="en-US" sz="1530" dirty="0"/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80881" y="536917"/>
            <a:ext cx="4365199" cy="3788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546080" y="717630"/>
            <a:ext cx="4084320" cy="3607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24508" y="4325112"/>
            <a:ext cx="4105250" cy="3672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398660" y="4325112"/>
            <a:ext cx="4231740" cy="382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581912"/>
            <a:ext cx="2871216" cy="19385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16305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709928"/>
            <a:ext cx="242316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2130552"/>
            <a:ext cx="242316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07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145536"/>
            <a:ext cx="242316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4106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581912"/>
            <a:ext cx="97840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0740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87375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3095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Category &amp; Customer Type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0994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4" y="5042916"/>
            <a:ext cx="6537960" cy="97840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466344" y="29766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Revenue Insights</a:t>
            </a:r>
            <a:endParaRPr lang="en-US" sz="384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14204" y="3706238"/>
            <a:ext cx="6537960" cy="978408"/>
            <a:chOff x="685800" y="5093208"/>
            <a:chExt cx="6537960" cy="978408"/>
          </a:xfrm>
        </p:grpSpPr>
        <p:pic>
          <p:nvPicPr>
            <p:cNvPr id="4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800" y="5093208"/>
              <a:ext cx="6537960" cy="978408"/>
            </a:xfrm>
            <a:prstGeom prst="rect">
              <a:avLst/>
            </a:prstGeom>
          </p:spPr>
        </p:pic>
        <p:sp>
          <p:nvSpPr>
            <p:cNvPr id="9" name="Text 1"/>
            <p:cNvSpPr/>
            <p:nvPr/>
          </p:nvSpPr>
          <p:spPr>
            <a:xfrm>
              <a:off x="978408" y="5221224"/>
              <a:ext cx="6025896" cy="3108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920" dirty="0">
                  <a:solidFill>
                    <a:srgbClr val="000000"/>
                  </a:solidFill>
                  <a:latin typeface="思源黑体-思源黑体-SemiBold" pitchFamily="34" charset="0"/>
                  <a:ea typeface="思源黑体-思源黑体-SemiBold" pitchFamily="34" charset="-122"/>
                  <a:cs typeface="思源黑体-思源黑体-SemiBold" pitchFamily="34" charset="-120"/>
                </a:rPr>
                <a:t>Observation</a:t>
              </a:r>
              <a:endParaRPr lang="en-US" sz="1920" dirty="0"/>
            </a:p>
          </p:txBody>
        </p:sp>
        <p:sp>
          <p:nvSpPr>
            <p:cNvPr id="10" name="Text 2"/>
            <p:cNvSpPr/>
            <p:nvPr/>
          </p:nvSpPr>
          <p:spPr>
            <a:xfrm>
              <a:off x="978408" y="5705856"/>
              <a:ext cx="6025896" cy="2468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920"/>
                </a:lnSpc>
                <a:buNone/>
              </a:pPr>
              <a:r>
                <a:rPr lang="en-US" sz="1530" dirty="0">
                  <a:solidFill>
                    <a:srgbClr val="000000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 </a:t>
              </a:r>
              <a:r>
                <a:rPr lang="en-US" sz="1530" dirty="0" smtClean="0">
                  <a:solidFill>
                    <a:srgbClr val="000000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CLOTHING</a:t>
              </a:r>
              <a:r>
                <a:rPr lang="en-US" sz="1530" dirty="0" smtClean="0">
                  <a:solidFill>
                    <a:srgbClr val="000000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 </a:t>
              </a:r>
              <a:r>
                <a:rPr lang="en-US" sz="1530" dirty="0">
                  <a:solidFill>
                    <a:srgbClr val="000000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drives majority of revenue.</a:t>
              </a:r>
              <a:endParaRPr lang="en-US" sz="1530" dirty="0"/>
            </a:p>
          </p:txBody>
        </p:sp>
      </p:grpSp>
      <p:sp>
        <p:nvSpPr>
          <p:cNvPr id="11" name="Text 3"/>
          <p:cNvSpPr/>
          <p:nvPr/>
        </p:nvSpPr>
        <p:spPr>
          <a:xfrm>
            <a:off x="706812" y="5221224"/>
            <a:ext cx="602589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Recommendation</a:t>
            </a:r>
            <a:endParaRPr lang="en-US" sz="1920" dirty="0"/>
          </a:p>
        </p:txBody>
      </p:sp>
      <p:sp>
        <p:nvSpPr>
          <p:cNvPr id="12" name="Text 4"/>
          <p:cNvSpPr/>
          <p:nvPr/>
        </p:nvSpPr>
        <p:spPr>
          <a:xfrm>
            <a:off x="706812" y="5655564"/>
            <a:ext cx="602589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Focus product bundling and promotions on this category.</a:t>
            </a:r>
            <a:endParaRPr lang="en-US" sz="153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03708" y="2530637"/>
            <a:ext cx="5210602" cy="5024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581912"/>
            <a:ext cx="2871216" cy="19385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16305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709928"/>
            <a:ext cx="242316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2130552"/>
            <a:ext cx="242316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09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145536"/>
            <a:ext cx="242316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4106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581912"/>
            <a:ext cx="97840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0740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87375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3095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Recommendations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0994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212080"/>
            <a:ext cx="3172968" cy="7498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792" y="5212080"/>
            <a:ext cx="3172968" cy="7498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5212080"/>
            <a:ext cx="3172968" cy="7498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0776" y="5212080"/>
            <a:ext cx="3172968" cy="74980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437997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Strategic Actions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914400" y="5340096"/>
            <a:ext cx="2724912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Prioritize top products &amp; regions.</a:t>
            </a:r>
            <a:endParaRPr lang="en-US" sz="1530" dirty="0"/>
          </a:p>
        </p:txBody>
      </p:sp>
      <p:sp>
        <p:nvSpPr>
          <p:cNvPr id="10" name="Text 2"/>
          <p:cNvSpPr/>
          <p:nvPr/>
        </p:nvSpPr>
        <p:spPr>
          <a:xfrm>
            <a:off x="4279392" y="5340096"/>
            <a:ext cx="272491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Investigate 2024 drop.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7644384" y="5340096"/>
            <a:ext cx="272491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Review discount policy.</a:t>
            </a: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11009376" y="5340096"/>
            <a:ext cx="272491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Train sales reps.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581912"/>
            <a:ext cx="2871216" cy="19385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16305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709928"/>
            <a:ext cx="242316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2130552"/>
            <a:ext cx="242316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10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145536"/>
            <a:ext cx="242316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4106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581912"/>
            <a:ext cx="97840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0740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87375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3095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Appendix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0994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944368"/>
            <a:ext cx="8293608" cy="1179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315968"/>
            <a:ext cx="8293608" cy="16002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2112264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Data Sources and Calculations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914400" y="3172968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Data source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914400" y="3648456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Kaggle — vinothkannaece/sales-dataset.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914400" y="4535424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KPIs</a:t>
            </a:r>
            <a:endParaRPr lang="en-US" sz="1920" dirty="0"/>
          </a:p>
        </p:txBody>
      </p:sp>
      <p:sp>
        <p:nvSpPr>
          <p:cNvPr id="10" name="Text 4"/>
          <p:cNvSpPr/>
          <p:nvPr/>
        </p:nvSpPr>
        <p:spPr>
          <a:xfrm>
            <a:off x="914400" y="5020056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Total Sales = SUM([Sales_Amount])</a:t>
            </a: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914400" y="5440680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Total Profit = SUM(([Unit_Price] - [Unit_Cost]) * [Quantity_Sold]), etc.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892808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3163824"/>
            <a:ext cx="27523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1. Introduction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896112" y="4389120"/>
            <a:ext cx="2752344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5. Regional Performance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4261104" y="3163824"/>
            <a:ext cx="2752344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2. Key Performance Indicators (KPIs)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896112" y="5614416"/>
            <a:ext cx="27523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9. Recommendations</a:t>
            </a:r>
            <a:endParaRPr lang="en-US" sz="1920" dirty="0"/>
          </a:p>
        </p:txBody>
      </p:sp>
      <p:sp>
        <p:nvSpPr>
          <p:cNvPr id="9" name="Text 5"/>
          <p:cNvSpPr/>
          <p:nvPr/>
        </p:nvSpPr>
        <p:spPr>
          <a:xfrm>
            <a:off x="4261104" y="4389120"/>
            <a:ext cx="2752344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6. Sales Representatives</a:t>
            </a:r>
            <a:endParaRPr lang="en-US" sz="1920" dirty="0"/>
          </a:p>
        </p:txBody>
      </p:sp>
      <p:sp>
        <p:nvSpPr>
          <p:cNvPr id="10" name="Text 6"/>
          <p:cNvSpPr/>
          <p:nvPr/>
        </p:nvSpPr>
        <p:spPr>
          <a:xfrm>
            <a:off x="4261104" y="5614416"/>
            <a:ext cx="27523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10. Appendix</a:t>
            </a:r>
            <a:endParaRPr lang="en-US" sz="1920" dirty="0"/>
          </a:p>
        </p:txBody>
      </p:sp>
      <p:sp>
        <p:nvSpPr>
          <p:cNvPr id="11" name="Text 7"/>
          <p:cNvSpPr/>
          <p:nvPr/>
        </p:nvSpPr>
        <p:spPr>
          <a:xfrm>
            <a:off x="7626096" y="3163824"/>
            <a:ext cx="27523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3. Sales Over Time</a:t>
            </a:r>
            <a:endParaRPr lang="en-US" sz="1920" dirty="0"/>
          </a:p>
        </p:txBody>
      </p:sp>
      <p:sp>
        <p:nvSpPr>
          <p:cNvPr id="12" name="Text 8"/>
          <p:cNvSpPr/>
          <p:nvPr/>
        </p:nvSpPr>
        <p:spPr>
          <a:xfrm>
            <a:off x="7626096" y="4389120"/>
            <a:ext cx="2752344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7. Category &amp; Customer Type</a:t>
            </a:r>
            <a:endParaRPr lang="en-US" sz="1920" dirty="0"/>
          </a:p>
        </p:txBody>
      </p:sp>
      <p:sp>
        <p:nvSpPr>
          <p:cNvPr id="13" name="Text 9"/>
          <p:cNvSpPr/>
          <p:nvPr/>
        </p:nvSpPr>
        <p:spPr>
          <a:xfrm>
            <a:off x="10991088" y="3163824"/>
            <a:ext cx="27523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4. Top Products</a:t>
            </a:r>
            <a:endParaRPr lang="en-US" sz="1920" dirty="0"/>
          </a:p>
        </p:txBody>
      </p:sp>
      <p:sp>
        <p:nvSpPr>
          <p:cNvPr id="14" name="Text 10"/>
          <p:cNvSpPr/>
          <p:nvPr/>
        </p:nvSpPr>
        <p:spPr>
          <a:xfrm>
            <a:off x="10991088" y="4389120"/>
            <a:ext cx="2752344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8. Discounts &amp; Net Sales</a:t>
            </a:r>
            <a:endParaRPr lang="en-US" sz="192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581912"/>
            <a:ext cx="2871216" cy="1938528"/>
          </a:xfrm>
          <a:prstGeom prst="rect">
            <a:avLst/>
          </a:prstGeom>
          <a:noFill/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16305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709928"/>
            <a:ext cx="242316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2130552"/>
            <a:ext cx="242316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01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145536"/>
            <a:ext cx="242316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4106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581912"/>
            <a:ext cx="97840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0740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87375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3095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Introduction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0994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0292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3147"/>
            <a:ext cx="5486400" cy="739186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324612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Times New Roman" pitchFamily="18" charset="0"/>
                <a:ea typeface="思源黑体-思源黑体-SemiBold" pitchFamily="34" charset="-122"/>
                <a:cs typeface="Times New Roman" pitchFamily="18" charset="0"/>
              </a:rPr>
              <a:t>Overview</a:t>
            </a:r>
            <a:endParaRPr lang="en-US" sz="384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5660136" y="4069080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Times New Roman" pitchFamily="18" charset="0"/>
                <a:ea typeface="思源黑体-思源黑体-Medium" pitchFamily="34" charset="-122"/>
                <a:cs typeface="Times New Roman" pitchFamily="18" charset="0"/>
              </a:rPr>
              <a:t>Subtitle: Interactive view of Sales, Profit &amp; Quantity by Region and Category</a:t>
            </a:r>
            <a:endParaRPr lang="en-US" sz="153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660136" y="4535424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Times New Roman" pitchFamily="18" charset="0"/>
                <a:ea typeface="思源黑体-思源黑体-Medium" pitchFamily="34" charset="-122"/>
                <a:cs typeface="Times New Roman" pitchFamily="18" charset="0"/>
              </a:rPr>
              <a:t>Footer: Dataset: Kaggle – vinothkannaece/sales-dataset.</a:t>
            </a:r>
            <a:endParaRPr lang="en-US" sz="153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581912"/>
            <a:ext cx="2871216" cy="19385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16305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709928"/>
            <a:ext cx="242316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2130552"/>
            <a:ext cx="242316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02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145536"/>
            <a:ext cx="242316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4106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581912"/>
            <a:ext cx="97840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0740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87375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3095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Key Performance Indicators (KPIs)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0994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2240280"/>
            <a:ext cx="8293608" cy="1179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3602736"/>
            <a:ext cx="8293608" cy="11795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4974336"/>
            <a:ext cx="8293608" cy="11795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660136" y="140817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Summary of KPIs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5888736" y="2459736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Total Sales</a:t>
            </a:r>
            <a:endParaRPr lang="en-US" sz="1920" dirty="0"/>
          </a:p>
        </p:txBody>
      </p:sp>
      <p:sp>
        <p:nvSpPr>
          <p:cNvPr id="9" name="Text 2"/>
          <p:cNvSpPr/>
          <p:nvPr/>
        </p:nvSpPr>
        <p:spPr>
          <a:xfrm>
            <a:off x="5888736" y="2944368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5,019,265</a:t>
            </a:r>
            <a:endParaRPr lang="en-US" sz="1530" dirty="0"/>
          </a:p>
        </p:txBody>
      </p:sp>
      <p:sp>
        <p:nvSpPr>
          <p:cNvPr id="10" name="Text 3"/>
          <p:cNvSpPr/>
          <p:nvPr/>
        </p:nvSpPr>
        <p:spPr>
          <a:xfrm>
            <a:off x="5888736" y="3831336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Total Profit</a:t>
            </a:r>
            <a:endParaRPr lang="en-US" sz="1920" dirty="0"/>
          </a:p>
        </p:txBody>
      </p:sp>
      <p:sp>
        <p:nvSpPr>
          <p:cNvPr id="11" name="Text 4"/>
          <p:cNvSpPr/>
          <p:nvPr/>
        </p:nvSpPr>
        <p:spPr>
          <a:xfrm>
            <a:off x="5888736" y="4315968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253,136</a:t>
            </a:r>
            <a:endParaRPr lang="en-US" sz="1530" dirty="0"/>
          </a:p>
        </p:txBody>
      </p:sp>
      <p:sp>
        <p:nvSpPr>
          <p:cNvPr id="12" name="Text 5"/>
          <p:cNvSpPr/>
          <p:nvPr/>
        </p:nvSpPr>
        <p:spPr>
          <a:xfrm>
            <a:off x="5888736" y="5202936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Total Quantity Sold</a:t>
            </a:r>
            <a:endParaRPr lang="en-US" sz="1920" dirty="0"/>
          </a:p>
        </p:txBody>
      </p:sp>
      <p:sp>
        <p:nvSpPr>
          <p:cNvPr id="13" name="Text 6"/>
          <p:cNvSpPr/>
          <p:nvPr/>
        </p:nvSpPr>
        <p:spPr>
          <a:xfrm>
            <a:off x="5888736" y="5678424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25,355</a:t>
            </a:r>
            <a:endParaRPr lang="en-US" sz="1530" dirty="0"/>
          </a:p>
        </p:txBody>
      </p:sp>
      <p:sp>
        <p:nvSpPr>
          <p:cNvPr id="14" name="Text 7"/>
          <p:cNvSpPr/>
          <p:nvPr/>
        </p:nvSpPr>
        <p:spPr>
          <a:xfrm>
            <a:off x="5660136" y="6364224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Note: Values as shown on the dashboard.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581912"/>
            <a:ext cx="2871216" cy="19385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16305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709928"/>
            <a:ext cx="242316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2130552"/>
            <a:ext cx="242316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03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145536"/>
            <a:ext cx="242316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4106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581912"/>
            <a:ext cx="97840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0740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87375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3095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Sales Over Time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0994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8720" y="2222341"/>
            <a:ext cx="10369365" cy="548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1063321" y="1299011"/>
            <a:ext cx="10069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Observation: </a:t>
            </a:r>
            <a:r>
              <a:rPr lang="en-US" dirty="0" smtClean="0"/>
              <a:t>Sales decline observed from 2023 to 2024 — check data &amp; seasonality.</a:t>
            </a:r>
          </a:p>
          <a:p>
            <a:r>
              <a:rPr lang="en-US" b="1" dirty="0" smtClean="0"/>
              <a:t>Recommendation: </a:t>
            </a:r>
            <a:r>
              <a:rPr lang="en-US" dirty="0" smtClean="0"/>
              <a:t>Investigate root causes and review promotions/inventory.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63321" y="430888"/>
            <a:ext cx="4340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SALES OVER TIME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581912"/>
            <a:ext cx="2871216" cy="193852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16305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709928"/>
            <a:ext cx="242316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2130552"/>
            <a:ext cx="242316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05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145536"/>
            <a:ext cx="242316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4106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581912"/>
            <a:ext cx="978408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0740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87375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3095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800"/>
              </a:lnSpc>
              <a:buNone/>
            </a:pPr>
            <a:r>
              <a:rPr lang="en-US" sz="3840" dirty="0">
                <a:solidFill>
                  <a:srgbClr val="00000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Regional Performance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0994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288</Words>
  <Application>Microsoft Office PowerPoint</Application>
  <PresentationFormat>Custom</PresentationFormat>
  <Paragraphs>87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ammarah khan</cp:lastModifiedBy>
  <cp:revision>6</cp:revision>
  <dcterms:created xsi:type="dcterms:W3CDTF">2025-09-25T15:11:45Z</dcterms:created>
  <dcterms:modified xsi:type="dcterms:W3CDTF">2025-09-25T16:03:44Z</dcterms:modified>
</cp:coreProperties>
</file>